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65" r:id="rId4"/>
    <p:sldId id="257" r:id="rId5"/>
    <p:sldId id="29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4F6C"/>
    <a:srgbClr val="00D7D2"/>
    <a:srgbClr val="00ACA8"/>
    <a:srgbClr val="66FFFF"/>
    <a:srgbClr val="159197"/>
    <a:srgbClr val="079DA5"/>
    <a:srgbClr val="0099CC"/>
    <a:srgbClr val="005DA2"/>
    <a:srgbClr val="2FA7DD"/>
    <a:srgbClr val="6B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29B9C-36F4-45E8-A4D3-0371300ACE75}" v="3" dt="2024-06-28T18:08:17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97" d="100"/>
          <a:sy n="97" d="100"/>
        </p:scale>
        <p:origin x="144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D52B-679D-4B36-8CD3-79208779380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05B13-5F4F-43C4-BB98-9594ABAF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afternoon. My name is Yolanda Sukloff and this is a review of my practicum for Spring semester 2024 entitled Improving Health through Education &amp; Analysis. An evaluation of One Good Turn’s Kenya School Health Education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05B13-5F4F-43C4-BB98-9594ABAF2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0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be discussing various aspects of my practicum including background, challenges, accomplishments, and the data analysis process that was utilized.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05B13-5F4F-43C4-BB98-9594ABAF2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2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aseline="0" dirty="0">
                <a:latin typeface="Arial" panose="020B0604020202020204" pitchFamily="34" charset="0"/>
              </a:rPr>
              <a:t>- I was hosted by One Good Turn, a non-profit global health organization founded by my preceptor - Dr. Ann Messer.</a:t>
            </a:r>
          </a:p>
          <a:p>
            <a:r>
              <a:rPr lang="en-US" sz="1800" baseline="0" dirty="0">
                <a:latin typeface="Arial" panose="020B0604020202020204" pitchFamily="34" charset="0"/>
              </a:rPr>
              <a:t>- One Good Turn’s mission is to provide practical medical education and culturally sensitive medical care to underserved communities worldwide.</a:t>
            </a:r>
          </a:p>
          <a:p>
            <a:endParaRPr lang="en-US" sz="1800" baseline="0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baseline="0" dirty="0">
                <a:latin typeface="Arial" panose="020B0604020202020204" pitchFamily="34" charset="0"/>
              </a:rPr>
              <a:t>My project focus was their Kenya School Health Program, which aims to promote good health, safe and effective medical care, and practical education for school health officers, teachers, and students.</a:t>
            </a:r>
          </a:p>
          <a:p>
            <a:pPr marL="285750" indent="-285750">
              <a:buFontTx/>
              <a:buChar char="-"/>
            </a:pPr>
            <a:endParaRPr lang="en-US" sz="1800" baseline="0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baseline="0" dirty="0">
                <a:latin typeface="Arial" panose="020B0604020202020204" pitchFamily="34" charset="0"/>
              </a:rPr>
              <a:t>My project goals  were to :</a:t>
            </a:r>
          </a:p>
          <a:p>
            <a:pPr marL="742950" lvl="1" indent="-285750">
              <a:buFontTx/>
              <a:buChar char="-"/>
            </a:pPr>
            <a:r>
              <a:rPr lang="en-US" sz="1800" baseline="0" dirty="0">
                <a:latin typeface="Arial" panose="020B0604020202020204" pitchFamily="34" charset="0"/>
              </a:rPr>
              <a:t>Assist in developing Key Performance Indicators to ascertain the program’s success.</a:t>
            </a:r>
          </a:p>
          <a:p>
            <a:pPr marL="742950" lvl="1" indent="-285750">
              <a:buFontTx/>
              <a:buChar char="-"/>
            </a:pPr>
            <a:r>
              <a:rPr lang="en-US" sz="3600" i="0" u="none" strike="noStrike" baseline="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to evaluate the efficacy of the program.</a:t>
            </a:r>
          </a:p>
          <a:p>
            <a:pPr marL="742950" lvl="1" indent="-285750">
              <a:buFontTx/>
              <a:buChar char="-"/>
            </a:pPr>
            <a:r>
              <a:rPr lang="en-US" sz="3600" i="0" u="none" strike="noStrike" baseline="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written reports showcasing data analysis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05B13-5F4F-43C4-BB98-9594ABAF2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instruments were critiqued according to best practices that promote culturally appropriate, ethical data collection methods.</a:t>
            </a:r>
          </a:p>
          <a:p>
            <a:r>
              <a:rPr lang="en-US" dirty="0"/>
              <a:t>The questionnaires needed to utilize simple, direct language that free of bias and avoided response fatigue.</a:t>
            </a:r>
          </a:p>
          <a:p>
            <a:r>
              <a:rPr lang="en-US" dirty="0"/>
              <a:t>Data quality was critiqued according to t</a:t>
            </a:r>
            <a:r>
              <a:rPr lang="en-US" b="0" i="0" dirty="0">
                <a:solidFill>
                  <a:srgbClr val="BDC1C6"/>
                </a:solidFill>
                <a:effectLst/>
                <a:highlight>
                  <a:srgbClr val="1F1F1F"/>
                </a:highlight>
                <a:latin typeface="Roboto" panose="02000000000000000000" pitchFamily="2" charset="0"/>
              </a:rPr>
              <a:t>he American Health Information Management Association’s recommendations which includes ensuring data is accurate, accessible, comprehensive, and of appropriate granularity and precision.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AHIMA characteristics of data quality are as follows:</a:t>
            </a:r>
          </a:p>
          <a:p>
            <a:r>
              <a:rPr lang="en-US" dirty="0"/>
              <a:t>1. Accuracy: The data should be free of errors, is correct.</a:t>
            </a:r>
          </a:p>
          <a:p>
            <a:r>
              <a:rPr lang="en-US" dirty="0"/>
              <a:t>2. Accessibility: Proper safeguards established to ensure data is available when needed.</a:t>
            </a:r>
          </a:p>
          <a:p>
            <a:r>
              <a:rPr lang="en-US" dirty="0"/>
              <a:t>3. Comprehensiveness: The data contains all required elements</a:t>
            </a:r>
          </a:p>
          <a:p>
            <a:r>
              <a:rPr lang="en-US" dirty="0"/>
              <a:t>4. Consistency: The data is reliable and the same across the entire patient encounter.</a:t>
            </a:r>
          </a:p>
          <a:p>
            <a:r>
              <a:rPr lang="en-US" dirty="0"/>
              <a:t>5. Currency: Data is current and up to date</a:t>
            </a:r>
          </a:p>
          <a:p>
            <a:r>
              <a:rPr lang="en-US" dirty="0"/>
              <a:t>6. Definition: All data elements are clearly defined.</a:t>
            </a:r>
          </a:p>
          <a:p>
            <a:r>
              <a:rPr lang="en-US" dirty="0"/>
              <a:t>7. Granularity: The data is at the appropriate level of detail.</a:t>
            </a:r>
          </a:p>
          <a:p>
            <a:r>
              <a:rPr lang="en-US" dirty="0"/>
              <a:t>8. Precision: The data is precise and collected in their exact form.</a:t>
            </a:r>
          </a:p>
          <a:p>
            <a:r>
              <a:rPr lang="en-US" dirty="0"/>
              <a:t>9. Relevancy: Data is relevant to the purpose it was collected</a:t>
            </a:r>
          </a:p>
          <a:p>
            <a:r>
              <a:rPr lang="en-US" dirty="0"/>
              <a:t>10. Timeliness: Documentation is entered promptly, is up-to-date and available within</a:t>
            </a:r>
          </a:p>
          <a:p>
            <a:r>
              <a:rPr lang="en-US" dirty="0"/>
              <a:t>specified and required time frames (AHIMA 2020)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https://www.ahima.org/media/pmcb0fr5/healthcare-data-governance-practice-brief-final.pdf</a:t>
            </a:r>
          </a:p>
          <a:p>
            <a:endParaRPr lang="en-US" dirty="0"/>
          </a:p>
          <a:p>
            <a:r>
              <a:rPr lang="en-US" dirty="0"/>
              <a:t>https://www.ovaledge.com/blog/data-quality-metrics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05B13-5F4F-43C4-BB98-9594ABAF2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0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streamline data management, I opted for Google Forms, a user-friendly survey administration tool.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It's not only free but also sustainable and scalable, making it an ideal choice for current and future program needs.</a:t>
            </a:r>
          </a:p>
          <a:p>
            <a:pPr algn="l"/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Our data collection instruments were transformed into Google Forms and various One Good Turn staff aided in transcribing the data. 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the form was integrated with a Google Sheet, this allowed another staff member to conduct a quality review of the data. </a:t>
            </a:r>
          </a:p>
          <a:p>
            <a:r>
              <a:rPr lang="en-US" dirty="0"/>
              <a:t>Although a crude estimate, the data visualizations provided by Google Forms were extremely helpful and were referenced in team meetings, while we awaiting final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05B13-5F4F-43C4-BB98-9594ABAF2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4608-10B7-852A-F5FD-4314BD13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78A84-4900-E7E8-1D6A-03BAC2E84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42DC4-2B92-BFB8-D678-28633784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BB26F-B593-EC90-4720-92703FF0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2C1D9-F5AC-F3E9-17FA-544BDF6B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9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8164-35DA-24C9-DEC9-DE6432CE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07579-BB8D-82A4-1A22-E6E54BE98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354E-427A-D692-1978-0ECB75D1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1644B-8ECF-B7D0-D144-04203F58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CB2BD-C979-6596-DBF7-9D71CBF7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6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EBC46-1500-F0B3-E1C2-22ECC5DBA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4E46A-929E-39DF-1D51-D60FCBDC4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02B40-E91C-12C8-924E-FB6E4AE1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3342-BBC2-08A2-BC18-2EB6206F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00631-77A7-1B5C-A1C3-95B7A32C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71F3-ADB8-D722-515C-5A7AE2DB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8A98B-A5DE-C8A0-6208-EBE58AC5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CFFA7-51D8-6A55-77D0-9DA39D47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30885-3829-B883-7222-27B03149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E4604-BD4B-021A-525E-6295A62C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4347-53E6-AE40-5F92-83020FAF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123-0E19-F66F-98BD-F5AF77347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6F55-6D0A-8B5A-685D-8C0A1475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B76B-FB0A-9749-9778-CCF7AE92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6F63-D0EF-6DCF-C329-96ED0066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4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4C3E-0961-5440-781D-FA0D1882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2A27-1B8D-27A3-1569-23EA198D3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EC3C0-0A74-79B8-15BA-126E75DDE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94B9F-DC1B-AE1B-E2E6-A6244C33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1A79A-03D1-DEEC-4F3B-66DDE264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5235F-D928-86E5-1EB4-3ED3319A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4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B66B-4807-0D40-DA9B-B4015B9E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0321-D008-DC8C-9E6B-C2A64B94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10F30-B503-6B5F-8528-729BF2AE0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BF168-7EBB-285C-ECC4-0D1626B33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F654B-4EFA-7551-E58B-0A453340E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D833-5146-0A72-2253-8C5995D2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5E2FA-6340-B57F-96FB-409C45B2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BA25A-FC1A-CA09-A2E5-7A96C3E4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1DCC-8377-27F6-DF1F-78F5ECB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F4A1B-36B5-4223-386C-F4974704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E91F8-EAB0-8717-4F43-3D3EBA2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B4529-8150-85D5-62A6-FDDA7B17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B39D9-E254-8C71-B1BC-22E1F9C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EF6E7-60DF-7A58-3B70-71FD3947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D3C4-F29B-E00E-7603-B56F44A6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D216-38FC-50F9-A51D-4A6AF226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2995-0842-415F-A7CB-DF42E28A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4571A-0365-10B6-1E91-5A918A3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344A-ADF5-90DD-6311-2831707D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C07B1-F70E-83E2-33D9-F1D466BB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1889E-ADF2-AF40-0420-B4262C03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4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C4CC-2E2C-EC10-EB3A-8B67F796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0727D-156F-5A07-75D2-4221C4557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FE371-6F70-DFD6-FF5D-801C95E4D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68A15-0EBB-3459-3076-7FBADD58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80A1B-B254-64AF-E56A-F4CFD18A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F46BC-FE4B-AD5E-FAB6-78DB8B3B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F3621-979E-364C-E21C-379D6700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C3DD5-4B1E-5416-9F4D-F117CEBD8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A3B1-2C2E-0CA5-0BA0-55F4543BE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18BE4-BA40-453B-9C3A-3B68520917D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546D-61BC-538F-2947-9C30EAFF8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1BD83-9625-56FB-F8D1-E733E7FB5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F13BB-B853-40A0-A311-FAD4BD1F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60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569E-6F1E-8576-9C44-6D3C1D28C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017"/>
            <a:ext cx="9144000" cy="254674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chemeClr val="tx1">
                    <a:lumMod val="85000"/>
                  </a:schemeClr>
                </a:solidFill>
              </a:rPr>
              <a:t>Improving Health Through Education &amp;</a:t>
            </a:r>
            <a:r>
              <a:rPr lang="en-US" sz="66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6600" dirty="0">
                <a:solidFill>
                  <a:schemeClr val="accent2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9450B-E39E-96E5-0E7B-BF2745B5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9560"/>
            <a:ext cx="12192000" cy="97969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 Evaluation of One Good Turn’s Kenya School Health Education Program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EBB9E-385A-F0F2-07CA-5AF2301EFD2D}"/>
              </a:ext>
            </a:extLst>
          </p:cNvPr>
          <p:cNvSpPr/>
          <p:nvPr/>
        </p:nvSpPr>
        <p:spPr>
          <a:xfrm>
            <a:off x="0" y="4221804"/>
            <a:ext cx="12192000" cy="166327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128F7647-F933-E872-C9B7-1B8B8B09C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" y="4237880"/>
            <a:ext cx="5985754" cy="1631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E8E2-5211-3C74-9644-243E4B8343E9}"/>
              </a:ext>
            </a:extLst>
          </p:cNvPr>
          <p:cNvSpPr txBox="1"/>
          <p:nvPr/>
        </p:nvSpPr>
        <p:spPr>
          <a:xfrm>
            <a:off x="7275909" y="6245317"/>
            <a:ext cx="428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Yolanda Sukloff, Spring 2024</a:t>
            </a:r>
          </a:p>
        </p:txBody>
      </p:sp>
      <p:pic>
        <p:nvPicPr>
          <p:cNvPr id="17" name="Picture 16" descr="A blue and orange symbol with text&#10;&#10;Description automatically generated">
            <a:extLst>
              <a:ext uri="{FF2B5EF4-FFF2-40B4-BE49-F238E27FC236}">
                <a16:creationId xmlns:a16="http://schemas.microsoft.com/office/drawing/2014/main" id="{5AEC3747-3FC7-0D5D-FB99-06E3AB56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483" y="4435765"/>
            <a:ext cx="2033753" cy="123534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27248D-460D-B547-E0AC-F74337328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988566" y="5654566"/>
            <a:ext cx="1121138" cy="1121138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F29A-A457-9FD9-E62F-0E450236E960}"/>
              </a:ext>
            </a:extLst>
          </p:cNvPr>
          <p:cNvSpPr txBox="1"/>
          <p:nvPr/>
        </p:nvSpPr>
        <p:spPr>
          <a:xfrm>
            <a:off x="173421" y="6106817"/>
            <a:ext cx="710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Please note that this version has been heavily edited to maintain data confidentiality.</a:t>
            </a:r>
          </a:p>
        </p:txBody>
      </p:sp>
    </p:spTree>
    <p:extLst>
      <p:ext uri="{BB962C8B-B14F-4D97-AF65-F5344CB8AC3E}">
        <p14:creationId xmlns:p14="http://schemas.microsoft.com/office/powerpoint/2010/main" val="37643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DCF3E-596A-E4EF-B912-D07969925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61" r="2811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3B895-C561-9021-CDE7-3445CDEF26A8}"/>
              </a:ext>
            </a:extLst>
          </p:cNvPr>
          <p:cNvSpPr txBox="1"/>
          <p:nvPr/>
        </p:nvSpPr>
        <p:spPr>
          <a:xfrm>
            <a:off x="8589523" y="311285"/>
            <a:ext cx="3881337" cy="635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PLAN</a:t>
            </a:r>
          </a:p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EVALUATION</a:t>
            </a:r>
          </a:p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ACCOMPLISHMENTS</a:t>
            </a:r>
          </a:p>
          <a:p>
            <a:pPr>
              <a:lnSpc>
                <a:spcPct val="3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6BA27F-AC91-F81B-2A47-52043908C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69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5"/>
    </mc:Choice>
    <mc:Fallback xmlns="">
      <p:transition spd="slow" advTm="9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orange symbol with text&#10;&#10;Description automatically generated">
            <a:extLst>
              <a:ext uri="{FF2B5EF4-FFF2-40B4-BE49-F238E27FC236}">
                <a16:creationId xmlns:a16="http://schemas.microsoft.com/office/drawing/2014/main" id="{B2973950-66AB-E580-D948-8F95D03D6F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544" y="-395430"/>
            <a:ext cx="12918711" cy="78471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C952A1-5659-7AD0-D51B-A3B1F7EE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16"/>
            <a:ext cx="10515600" cy="110197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ONE GOOD TURN</a:t>
            </a:r>
            <a:endParaRPr lang="en-US" baseline="30000" dirty="0">
              <a:solidFill>
                <a:schemeClr val="tx1">
                  <a:lumMod val="8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36B9F9-6C77-058E-E124-0C97F02B8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0784306" cy="448627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rovide practical medical education and culturally sensitive 		       medical care to underserved communities worldwide. </a:t>
            </a:r>
            <a:endParaRPr lang="en-US" sz="2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Of Interest: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Kenya School Health Program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Responsibilities: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in the development of KPIs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data analysis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u="none" strike="noStrike" baseline="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 written reports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u="none" strike="noStrike" baseline="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to evaluate the efficacy of training sessions.</a:t>
            </a:r>
            <a:r>
              <a:rPr lang="en-US" u="none" strike="noStrike" baseline="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E9CBDD-D069-C1B6-0277-B2B7A8E7D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D6F1E-5208-914A-DEDD-123D61672128}"/>
              </a:ext>
            </a:extLst>
          </p:cNvPr>
          <p:cNvSpPr txBox="1"/>
          <p:nvPr/>
        </p:nvSpPr>
        <p:spPr>
          <a:xfrm>
            <a:off x="10248900" y="6426720"/>
            <a:ext cx="1701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One Good Turn (2021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32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24"/>
    </mc:Choice>
    <mc:Fallback xmlns="">
      <p:transition spd="slow" advTm="4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What is Data Quality? Dimensions &amp; Their Measurement">
            <a:extLst>
              <a:ext uri="{FF2B5EF4-FFF2-40B4-BE49-F238E27FC236}">
                <a16:creationId xmlns:a16="http://schemas.microsoft.com/office/drawing/2014/main" id="{D039436F-5124-9327-5853-23824BDC8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752" b="87470" l="22326" r="76477">
                        <a14:foregroundMark x1="41644" y1="12126" x2="41644" y2="12126"/>
                        <a14:foregroundMark x1="59260" y1="14066" x2="59260" y2="14066"/>
                        <a14:foregroundMark x1="74029" y1="43331" x2="74029" y2="43331"/>
                        <a14:foregroundMark x1="52262" y1="70614" x2="52262" y2="70614"/>
                        <a14:foregroundMark x1="57850" y1="11318" x2="57850" y2="11318"/>
                        <a14:foregroundMark x1="68733" y1="71787" x2="68733" y2="71787"/>
                        <a14:foregroundMark x1="68334" y1="48626" x2="68334" y2="48626"/>
                        <a14:foregroundMark x1="30894" y1="41552" x2="30894" y2="41552"/>
                        <a14:foregroundMark x1="30096" y1="31932" x2="30096" y2="31932"/>
                        <a14:foregroundMark x1="31533" y1="34883" x2="31772" y2="44786"/>
                        <a14:foregroundMark x1="31772" y1="44786" x2="30628" y2="37429"/>
                        <a14:foregroundMark x1="63677" y1="59822" x2="65088" y2="72150"/>
                        <a14:foregroundMark x1="65088" y1="72150" x2="66684" y2="64390"/>
                        <a14:foregroundMark x1="66684" y1="64390" x2="65753" y2="62773"/>
                        <a14:foregroundMark x1="43188" y1="17219" x2="39170" y2="24656"/>
                        <a14:foregroundMark x1="39170" y1="24656" x2="41778" y2="18391"/>
                        <a14:foregroundMark x1="67935" y1="35085" x2="66019" y2="48262"/>
                        <a14:foregroundMark x1="66019" y1="48262" x2="71022" y2="44624"/>
                        <a14:foregroundMark x1="71022" y1="44624" x2="66951" y2="37389"/>
                        <a14:foregroundMark x1="66951" y1="37389" x2="65886" y2="36661"/>
                        <a14:foregroundMark x1="76503" y1="45675" x2="76503" y2="45675"/>
                        <a14:foregroundMark x1="53300" y1="87510" x2="44758" y2="86702"/>
                        <a14:foregroundMark x1="41511" y1="10752" x2="41511" y2="10752"/>
                        <a14:foregroundMark x1="22326" y1="44503" x2="22326" y2="44503"/>
                        <a14:foregroundMark x1="37094" y1="55093" x2="28952" y2="56871"/>
                        <a14:foregroundMark x1="57584" y1="11924" x2="53539" y2="16209"/>
                        <a14:foregroundMark x1="53539" y1="16209" x2="52288" y2="24171"/>
                        <a14:foregroundMark x1="52288" y1="24171" x2="54577" y2="30881"/>
                        <a14:foregroundMark x1="54577" y1="30881" x2="60644" y2="31770"/>
                        <a14:foregroundMark x1="60644" y1="31770" x2="65673" y2="24656"/>
                        <a14:foregroundMark x1="65673" y1="24656" x2="62773" y2="16168"/>
                        <a14:foregroundMark x1="62773" y1="16168" x2="58276" y2="12490"/>
                        <a14:foregroundMark x1="58276" y1="12490" x2="57850" y2="12490"/>
                        <a14:foregroundMark x1="28552" y1="61399" x2="32358" y2="69766"/>
                        <a14:foregroundMark x1="32358" y1="69766" x2="40873" y2="68876"/>
                        <a14:foregroundMark x1="40873" y1="68876" x2="39462" y2="59701"/>
                        <a14:foregroundMark x1="39462" y1="59701" x2="34619" y2="58003"/>
                        <a14:foregroundMark x1="34619" y1="58003" x2="28952" y2="67583"/>
                        <a14:foregroundMark x1="28952" y1="67583" x2="32571" y2="73929"/>
                        <a14:foregroundMark x1="32571" y1="73929" x2="37493" y2="72757"/>
                        <a14:foregroundMark x1="37493" y1="72757" x2="37759" y2="72595"/>
                        <a14:foregroundMark x1="31267" y1="35489" x2="25652" y2="35085"/>
                        <a14:foregroundMark x1="25652" y1="35085" x2="26211" y2="44260"/>
                        <a14:foregroundMark x1="26211" y1="44260" x2="33768" y2="45311"/>
                        <a14:foregroundMark x1="33768" y1="45311" x2="34646" y2="36904"/>
                        <a14:foregroundMark x1="34646" y1="36904" x2="28898" y2="33064"/>
                        <a14:foregroundMark x1="28898" y1="33064" x2="27115" y2="32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6059" r="19646" b="6061"/>
          <a:stretch/>
        </p:blipFill>
        <p:spPr bwMode="auto">
          <a:xfrm>
            <a:off x="5201143" y="274472"/>
            <a:ext cx="6959600" cy="63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A59293-9ED8-2FF1-BF3C-1970A41057EB}"/>
              </a:ext>
            </a:extLst>
          </p:cNvPr>
          <p:cNvSpPr/>
          <p:nvPr/>
        </p:nvSpPr>
        <p:spPr>
          <a:xfrm>
            <a:off x="7860443" y="2694443"/>
            <a:ext cx="1928751" cy="126795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30966-368D-9C6F-ADD7-5C51BB8BFA08}"/>
              </a:ext>
            </a:extLst>
          </p:cNvPr>
          <p:cNvSpPr txBox="1"/>
          <p:nvPr/>
        </p:nvSpPr>
        <p:spPr>
          <a:xfrm>
            <a:off x="7866062" y="2973453"/>
            <a:ext cx="187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Data Quality </a:t>
            </a:r>
          </a:p>
          <a:p>
            <a:pPr algn="ctr"/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Dimensions</a:t>
            </a: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81F5E484-1016-F7C2-3B9E-893B798F4483}"/>
              </a:ext>
            </a:extLst>
          </p:cNvPr>
          <p:cNvSpPr/>
          <p:nvPr/>
        </p:nvSpPr>
        <p:spPr>
          <a:xfrm rot="19987000">
            <a:off x="6933721" y="627442"/>
            <a:ext cx="1966664" cy="1702429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CD3FF28B-9C8B-17FC-C8D4-E00667A3BC84}"/>
              </a:ext>
            </a:extLst>
          </p:cNvPr>
          <p:cNvSpPr/>
          <p:nvPr/>
        </p:nvSpPr>
        <p:spPr>
          <a:xfrm rot="20626601">
            <a:off x="5735566" y="2019138"/>
            <a:ext cx="1966664" cy="1702429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DB3E1EA0-5C09-F271-5DD4-A405F5272157}"/>
              </a:ext>
            </a:extLst>
          </p:cNvPr>
          <p:cNvSpPr/>
          <p:nvPr/>
        </p:nvSpPr>
        <p:spPr>
          <a:xfrm rot="21139558">
            <a:off x="6174043" y="3746079"/>
            <a:ext cx="1965254" cy="1748263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E80B3766-B7F0-5EE8-9246-1A2B99D25769}"/>
              </a:ext>
            </a:extLst>
          </p:cNvPr>
          <p:cNvSpPr/>
          <p:nvPr/>
        </p:nvSpPr>
        <p:spPr>
          <a:xfrm>
            <a:off x="7822531" y="4608695"/>
            <a:ext cx="1966664" cy="1702429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9BBFE561-2A1D-9BA9-1BEF-E6AB8E0994CA}"/>
              </a:ext>
            </a:extLst>
          </p:cNvPr>
          <p:cNvSpPr/>
          <p:nvPr/>
        </p:nvSpPr>
        <p:spPr>
          <a:xfrm rot="19528717">
            <a:off x="8793145" y="669929"/>
            <a:ext cx="1966664" cy="1702429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F5517D70-D402-20D2-40BD-1B9771086BE0}"/>
              </a:ext>
            </a:extLst>
          </p:cNvPr>
          <p:cNvSpPr/>
          <p:nvPr/>
        </p:nvSpPr>
        <p:spPr>
          <a:xfrm rot="18982972">
            <a:off x="9872695" y="2139743"/>
            <a:ext cx="1966664" cy="1702429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8EED240E-06E9-3525-4FB2-01A29B5E9965}"/>
              </a:ext>
            </a:extLst>
          </p:cNvPr>
          <p:cNvSpPr/>
          <p:nvPr/>
        </p:nvSpPr>
        <p:spPr>
          <a:xfrm rot="576502">
            <a:off x="9486720" y="3813750"/>
            <a:ext cx="1993792" cy="1753005"/>
          </a:xfrm>
          <a:prstGeom prst="hexagon">
            <a:avLst>
              <a:gd name="adj" fmla="val 29812"/>
              <a:gd name="vf" fmla="val 1154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5101C5-6010-CB3A-1B27-FBC39C8A2A2D}"/>
              </a:ext>
            </a:extLst>
          </p:cNvPr>
          <p:cNvSpPr txBox="1"/>
          <p:nvPr/>
        </p:nvSpPr>
        <p:spPr>
          <a:xfrm>
            <a:off x="470129" y="993765"/>
            <a:ext cx="5419026" cy="525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</a:rPr>
              <a:t>Data Collection Best Practices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Avoid biased questions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Avoid double-barreled questions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Avoid response fatigue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Choose appropriate question type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Consider data collection frequency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Consider ease of data analysis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Culturally appropriate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Promote data quality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Promote ethical data collection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Questions address KPIs</a:t>
            </a:r>
          </a:p>
          <a:p>
            <a:pPr lvl="0" algn="just">
              <a:lnSpc>
                <a:spcPct val="150000"/>
              </a:lnSpc>
              <a:buChar char="•"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Use simple language</a:t>
            </a: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C4746E95-4E9E-E03A-A233-1DAA8BAAB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808E214-A181-6C5C-09CE-E1DE8A06407C}"/>
              </a:ext>
            </a:extLst>
          </p:cNvPr>
          <p:cNvSpPr txBox="1"/>
          <p:nvPr/>
        </p:nvSpPr>
        <p:spPr>
          <a:xfrm>
            <a:off x="10740316" y="6248828"/>
            <a:ext cx="1502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kern="1200" dirty="0">
                <a:effectLst/>
                <a:latin typeface="+mn-lt"/>
                <a:ea typeface="+mn-ea"/>
                <a:cs typeface="+mn-cs"/>
              </a:rPr>
              <a:t>AHIMA. (2022). 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39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7"/>
    </mc:Choice>
    <mc:Fallback xmlns="">
      <p:transition spd="slow" advTm="3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CC889A-5693-78AB-6ECE-5FCFBD1DA2D8}"/>
              </a:ext>
            </a:extLst>
          </p:cNvPr>
          <p:cNvSpPr/>
          <p:nvPr/>
        </p:nvSpPr>
        <p:spPr>
          <a:xfrm>
            <a:off x="0" y="2139696"/>
            <a:ext cx="12194274" cy="3257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9ED0B2-EABA-CB85-B715-8EF2792F2D30}"/>
              </a:ext>
            </a:extLst>
          </p:cNvPr>
          <p:cNvSpPr/>
          <p:nvPr/>
        </p:nvSpPr>
        <p:spPr>
          <a:xfrm>
            <a:off x="9131300" y="2502494"/>
            <a:ext cx="2840069" cy="2520696"/>
          </a:xfrm>
          <a:prstGeom prst="rect">
            <a:avLst/>
          </a:prstGeom>
          <a:solidFill>
            <a:srgbClr val="0B4F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EE49E-08F2-59B0-65BD-62B95CF2D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54" r="16504" b="5934"/>
          <a:stretch/>
        </p:blipFill>
        <p:spPr>
          <a:xfrm>
            <a:off x="220631" y="2508504"/>
            <a:ext cx="3705687" cy="25206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E7977-94F2-7E70-33E1-D75E156B208B}"/>
              </a:ext>
            </a:extLst>
          </p:cNvPr>
          <p:cNvSpPr txBox="1"/>
          <p:nvPr/>
        </p:nvSpPr>
        <p:spPr>
          <a:xfrm>
            <a:off x="130478" y="1242166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Ease of Use. 		Flexible.		Free.			Sustainable. 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45F6FBB-8AD9-408F-3727-932173732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480CA3-357F-F41A-053D-5EEAE20B728C}"/>
              </a:ext>
            </a:extLst>
          </p:cNvPr>
          <p:cNvSpPr/>
          <p:nvPr/>
        </p:nvSpPr>
        <p:spPr>
          <a:xfrm>
            <a:off x="4025900" y="2508504"/>
            <a:ext cx="4979364" cy="2520696"/>
          </a:xfrm>
          <a:prstGeom prst="rect">
            <a:avLst/>
          </a:prstGeom>
          <a:solidFill>
            <a:srgbClr val="0B4F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AB3D1-B4D6-4D3C-6782-320622FA25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933" b="22911"/>
          <a:stretch/>
        </p:blipFill>
        <p:spPr>
          <a:xfrm>
            <a:off x="4124101" y="2617846"/>
            <a:ext cx="4737197" cy="2279413"/>
          </a:xfrm>
          <a:prstGeom prst="rect">
            <a:avLst/>
          </a:prstGeom>
          <a:ln>
            <a:solidFill>
              <a:schemeClr val="bg2">
                <a:lumMod val="90000"/>
                <a:lumOff val="1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E4457-0C61-74F9-6663-CF294F3828B1}"/>
              </a:ext>
            </a:extLst>
          </p:cNvPr>
          <p:cNvSpPr txBox="1"/>
          <p:nvPr/>
        </p:nvSpPr>
        <p:spPr>
          <a:xfrm>
            <a:off x="9254359" y="3519531"/>
            <a:ext cx="241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Data visualization was removed for data confidentiality. </a:t>
            </a:r>
          </a:p>
        </p:txBody>
      </p:sp>
    </p:spTree>
    <p:extLst>
      <p:ext uri="{BB962C8B-B14F-4D97-AF65-F5344CB8AC3E}">
        <p14:creationId xmlns:p14="http://schemas.microsoft.com/office/powerpoint/2010/main" val="28139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4"/>
    </mc:Choice>
    <mc:Fallback xmlns="">
      <p:transition spd="slow" advTm="4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739</Words>
  <Application>Microsoft Office PowerPoint</Application>
  <PresentationFormat>Widescreen</PresentationFormat>
  <Paragraphs>80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Roboto</vt:lpstr>
      <vt:lpstr>Söhne</vt:lpstr>
      <vt:lpstr>Office Theme</vt:lpstr>
      <vt:lpstr>Improving Health Through Education &amp; Analysis</vt:lpstr>
      <vt:lpstr>PowerPoint Presentation</vt:lpstr>
      <vt:lpstr>ONE GOOD TURN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Health Through Education &amp; Analysis</dc:title>
  <dc:creator>Sukloff, Yolanda T</dc:creator>
  <cp:lastModifiedBy>Yolanda Sukloff</cp:lastModifiedBy>
  <cp:revision>36</cp:revision>
  <dcterms:created xsi:type="dcterms:W3CDTF">2024-04-24T02:33:59Z</dcterms:created>
  <dcterms:modified xsi:type="dcterms:W3CDTF">2024-06-28T19:36:35Z</dcterms:modified>
</cp:coreProperties>
</file>